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8" r:id="rId4"/>
    <p:sldId id="257" r:id="rId5"/>
    <p:sldId id="259" r:id="rId6"/>
    <p:sldId id="261" r:id="rId7"/>
    <p:sldId id="263" r:id="rId8"/>
    <p:sldId id="260" r:id="rId9"/>
    <p:sldId id="270" r:id="rId10"/>
    <p:sldId id="264" r:id="rId11"/>
    <p:sldId id="262" r:id="rId12"/>
    <p:sldId id="268" r:id="rId13"/>
    <p:sldId id="265" r:id="rId14"/>
    <p:sldId id="266" r:id="rId15"/>
    <p:sldId id="267" r:id="rId16"/>
    <p:sldId id="269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5F8F5-3B8E-4745-AE3A-D05F56117B2C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A5B7F-1DEC-487D-A7A8-D13F8BB1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5B7F-1DEC-487D-A7A8-D13F8BB11FB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BB570-BC2E-48C8-BF17-3F357A0FAAE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30A28-1EE3-4CEB-A8ED-252D75F15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6.1 </a:t>
            </a:r>
            <a:br>
              <a:rPr lang="en-US" dirty="0" smtClean="0"/>
            </a:br>
            <a:r>
              <a:rPr lang="en-US" dirty="0" err="1" smtClean="0"/>
              <a:t>Antiderivatives</a:t>
            </a:r>
            <a:r>
              <a:rPr lang="en-US" dirty="0" smtClean="0"/>
              <a:t> and Indefinite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Objectives: </a:t>
            </a:r>
          </a:p>
          <a:p>
            <a:r>
              <a:rPr lang="en-US" dirty="0" smtClean="0"/>
              <a:t>1.) Understand the concept of a </a:t>
            </a:r>
            <a:r>
              <a:rPr lang="en-US" dirty="0" err="1" smtClean="0"/>
              <a:t>antiderivative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2.) Use differentiation rules to produce and use </a:t>
            </a:r>
            <a:r>
              <a:rPr lang="en-US" dirty="0" err="1" smtClean="0"/>
              <a:t>antidifferentiation</a:t>
            </a:r>
            <a:r>
              <a:rPr lang="en-US" dirty="0" smtClean="0"/>
              <a:t> rules.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Anyone of these graphs could have produced  f’(x) = 2x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5857" t="20833" r="37335" b="27083"/>
          <a:stretch>
            <a:fillRect/>
          </a:stretch>
        </p:blipFill>
        <p:spPr bwMode="auto">
          <a:xfrm>
            <a:off x="685800" y="1981200"/>
            <a:ext cx="739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-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Basic Rules of Integration (pg. 390)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457200"/>
            <a:ext cx="86868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/>
              <a:t>Integration of ZERO   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Integration of a constant</a:t>
            </a:r>
          </a:p>
          <a:p>
            <a:endParaRPr lang="en-US" sz="2600" dirty="0" smtClean="0"/>
          </a:p>
          <a:p>
            <a:endParaRPr lang="en-US" sz="2600" dirty="0"/>
          </a:p>
          <a:p>
            <a:pPr>
              <a:buNone/>
            </a:pPr>
            <a:r>
              <a:rPr lang="en-US" sz="2600" dirty="0" smtClean="0"/>
              <a:t>Integration of a power</a:t>
            </a:r>
          </a:p>
          <a:p>
            <a:endParaRPr lang="en-US" sz="2600" dirty="0" smtClean="0"/>
          </a:p>
          <a:p>
            <a:endParaRPr lang="en-US" sz="2600" dirty="0"/>
          </a:p>
          <a:p>
            <a:pPr>
              <a:buNone/>
            </a:pPr>
            <a:r>
              <a:rPr lang="en-US" sz="2600" dirty="0" smtClean="0"/>
              <a:t>Integration with a scalar multiple</a:t>
            </a:r>
          </a:p>
          <a:p>
            <a:endParaRPr lang="en-US" sz="2600" dirty="0"/>
          </a:p>
          <a:p>
            <a:pPr>
              <a:buNone/>
            </a:pPr>
            <a:r>
              <a:rPr lang="en-US" sz="2600" dirty="0" smtClean="0"/>
              <a:t>Integration of sums and differences </a:t>
            </a:r>
            <a:endParaRPr lang="en-US" sz="2600" dirty="0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266700" y="3390900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 394</a:t>
            </a:r>
          </a:p>
          <a:p>
            <a:pPr>
              <a:buNone/>
            </a:pPr>
            <a:r>
              <a:rPr lang="en-US" dirty="0" smtClean="0"/>
              <a:t> #1</a:t>
            </a:r>
            <a:r>
              <a:rPr lang="en-US" dirty="0"/>
              <a:t>; 4; 9-13(odd); 19-23(odd); 26; 28-31; 37-39</a:t>
            </a:r>
            <a:r>
              <a:rPr lang="en-US" dirty="0" smtClean="0"/>
              <a:t>; 42; 43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 Apply integration to vertical motion functions…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2.) Start thinking forwards… backwards.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Particular Solution vs. General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http://www.mathworksheetsgo.com/tools/free-online-graphing-calculator.php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65007" t="10417" r="13909" b="44792"/>
          <a:stretch>
            <a:fillRect/>
          </a:stretch>
        </p:blipFill>
        <p:spPr bwMode="auto">
          <a:xfrm>
            <a:off x="1676400" y="533400"/>
            <a:ext cx="434340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Differential:  the </a:t>
            </a:r>
            <a:r>
              <a:rPr lang="en-US" b="1" dirty="0" smtClean="0"/>
              <a:t>differential</a:t>
            </a:r>
            <a:r>
              <a:rPr lang="en-US" dirty="0" smtClean="0"/>
              <a:t> is an equation that relates the change in y with respect to the change in x.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dy</a:t>
            </a:r>
            <a:r>
              <a:rPr lang="en-US" dirty="0" smtClean="0">
                <a:solidFill>
                  <a:srgbClr val="FF0000"/>
                </a:solidFill>
              </a:rPr>
              <a:t> = f’(x)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1676400"/>
            <a:ext cx="2895600" cy="6858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</a:rPr>
              <a:t>f(x)= x</a:t>
            </a:r>
            <a:r>
              <a:rPr lang="en-US" sz="2300" baseline="30000" dirty="0" smtClean="0">
                <a:solidFill>
                  <a:schemeClr val="tx2"/>
                </a:solidFill>
              </a:rPr>
              <a:t>3</a:t>
            </a:r>
            <a:r>
              <a:rPr lang="en-US" sz="2300" dirty="0" smtClean="0">
                <a:solidFill>
                  <a:schemeClr val="tx2"/>
                </a:solidFill>
              </a:rPr>
              <a:t> + 2x</a:t>
            </a:r>
            <a:endParaRPr lang="en-US" sz="23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2895600"/>
            <a:ext cx="2895600" cy="6858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>
                <a:solidFill>
                  <a:schemeClr val="tx2"/>
                </a:solidFill>
              </a:rPr>
              <a:t>f</a:t>
            </a:r>
            <a:r>
              <a:rPr lang="en-US" sz="2300" dirty="0" smtClean="0">
                <a:solidFill>
                  <a:schemeClr val="tx2"/>
                </a:solidFill>
              </a:rPr>
              <a:t>’(x)= 3x</a:t>
            </a:r>
            <a:r>
              <a:rPr lang="en-US" sz="2300" baseline="30000" dirty="0">
                <a:solidFill>
                  <a:schemeClr val="tx2"/>
                </a:solidFill>
              </a:rPr>
              <a:t>2</a:t>
            </a:r>
            <a:r>
              <a:rPr lang="en-US" sz="2300" dirty="0" smtClean="0">
                <a:solidFill>
                  <a:schemeClr val="tx2"/>
                </a:solidFill>
              </a:rPr>
              <a:t> + 2</a:t>
            </a:r>
            <a:endParaRPr lang="en-US" sz="2300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/>
          <p:cNvCxnSpPr>
            <a:stCxn id="4" idx="2"/>
            <a:endCxn id="5" idx="0"/>
          </p:cNvCxnSpPr>
          <p:nvPr/>
        </p:nvCxnSpPr>
        <p:spPr>
          <a:xfrm rot="5400000">
            <a:off x="3009900" y="26289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00600" y="1752600"/>
            <a:ext cx="464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was the function that WAS derived to get this?</a:t>
            </a:r>
          </a:p>
          <a:p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609600" y="4648200"/>
            <a:ext cx="36576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67200" y="4343400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are going to start going backwards now. We are going to UNDERIVE functions…</a:t>
            </a:r>
          </a:p>
          <a:p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3010694" y="26281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4114800"/>
            <a:ext cx="731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antiderivative</a:t>
            </a:r>
            <a:r>
              <a:rPr lang="en-US" sz="2800" dirty="0" smtClean="0"/>
              <a:t> function, notated BIG F,  is the </a:t>
            </a:r>
            <a:r>
              <a:rPr lang="en-US" sz="2800" dirty="0" err="1" smtClean="0"/>
              <a:t>fuction</a:t>
            </a:r>
            <a:r>
              <a:rPr lang="en-US" sz="2800" dirty="0" smtClean="0"/>
              <a:t> that was derived to get a function f.</a:t>
            </a:r>
          </a:p>
          <a:p>
            <a:endParaRPr lang="en-US" sz="2800" dirty="0"/>
          </a:p>
          <a:p>
            <a:r>
              <a:rPr lang="en-US" sz="2800" dirty="0" smtClean="0"/>
              <a:t>F’(x) = f(x) for all x in I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0600" y="2971800"/>
            <a:ext cx="762000" cy="533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2"/>
                </a:solidFill>
              </a:rPr>
              <a:t>f(x)</a:t>
            </a:r>
            <a:endParaRPr lang="en-US" sz="2300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0600" y="1828800"/>
            <a:ext cx="762000" cy="533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>
                <a:solidFill>
                  <a:schemeClr val="tx2"/>
                </a:solidFill>
              </a:rPr>
              <a:t>F</a:t>
            </a:r>
            <a:r>
              <a:rPr lang="en-US" sz="2300" dirty="0" smtClean="0">
                <a:solidFill>
                  <a:schemeClr val="tx2"/>
                </a:solidFill>
              </a:rPr>
              <a:t>(x)</a:t>
            </a:r>
            <a:endParaRPr lang="en-US" sz="23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10" grpId="0"/>
      <p:bldP spid="10" grpId="1"/>
      <p:bldP spid="12" grpId="0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4012" t="26042" r="45534" b="26042"/>
          <a:stretch>
            <a:fillRect/>
          </a:stretch>
        </p:blipFill>
        <p:spPr bwMode="auto">
          <a:xfrm>
            <a:off x="609600" y="1371600"/>
            <a:ext cx="396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and </a:t>
            </a:r>
            <a:r>
              <a:rPr lang="en-US" dirty="0" err="1" smtClean="0"/>
              <a:t>antidifferentiation</a:t>
            </a:r>
            <a:r>
              <a:rPr lang="en-US" dirty="0" smtClean="0"/>
              <a:t> mean the same 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The process of </a:t>
            </a:r>
            <a:r>
              <a:rPr lang="en-US" dirty="0" err="1" smtClean="0"/>
              <a:t>underiving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371600" y="1600200"/>
          <a:ext cx="6096000" cy="1117600"/>
        </p:xfrm>
        <a:graphic>
          <a:graphicData uri="http://schemas.openxmlformats.org/presentationml/2006/ole">
            <p:oleObj spid="_x0000_s2050" name="Equation" r:id="rId4" imgW="152388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Notation/Representation</a:t>
            </a:r>
          </a:p>
          <a:p>
            <a:endParaRPr lang="en-US" dirty="0"/>
          </a:p>
          <a:p>
            <a:r>
              <a:rPr lang="en-US" dirty="0" smtClean="0"/>
              <a:t>We call G(x) the general </a:t>
            </a:r>
            <a:r>
              <a:rPr lang="en-US" dirty="0" err="1" smtClean="0"/>
              <a:t>antiderivative</a:t>
            </a:r>
            <a:r>
              <a:rPr lang="en-US" dirty="0" smtClean="0"/>
              <a:t> of f.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	G(x) = F(x) + C for all x in I  the indefinite integral .</a:t>
            </a:r>
          </a:p>
          <a:p>
            <a:endParaRPr lang="en-US" dirty="0"/>
          </a:p>
          <a:p>
            <a:r>
              <a:rPr lang="en-US" dirty="0" smtClean="0"/>
              <a:t>C is called the constant of integration. It is the constant number that could have been wiped out in differentiation. When we </a:t>
            </a:r>
            <a:r>
              <a:rPr lang="en-US" dirty="0" err="1" smtClean="0"/>
              <a:t>antidifferentiate</a:t>
            </a:r>
            <a:r>
              <a:rPr lang="en-US" dirty="0" smtClean="0"/>
              <a:t>, we need to consider a constant may have been there.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Consider      f(x) =  x</a:t>
            </a:r>
            <a:r>
              <a:rPr lang="en-US" baseline="30000" dirty="0" smtClean="0"/>
              <a:t>2</a:t>
            </a:r>
            <a:r>
              <a:rPr lang="en-US" dirty="0" smtClean="0"/>
              <a:t>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err="1" smtClean="0"/>
              <a:t>antiderivative</a:t>
            </a:r>
            <a:r>
              <a:rPr lang="en-US" dirty="0" smtClean="0"/>
              <a:t> and General Solution are </a:t>
            </a:r>
            <a:r>
              <a:rPr lang="en-US" dirty="0" err="1" smtClean="0"/>
              <a:t>synonomous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262</Words>
  <Application>Microsoft Office PowerPoint</Application>
  <PresentationFormat>On-screen Show (4:3)</PresentationFormat>
  <Paragraphs>69</Paragraphs>
  <Slides>17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6.1  Antiderivatives and Indefinite Integration</vt:lpstr>
      <vt:lpstr>Slide 2</vt:lpstr>
      <vt:lpstr>Vocab</vt:lpstr>
      <vt:lpstr>Vocabulary</vt:lpstr>
      <vt:lpstr>Slide 5</vt:lpstr>
      <vt:lpstr>Integration and antidifferentiation mean the same thing</vt:lpstr>
      <vt:lpstr>Notation</vt:lpstr>
      <vt:lpstr>Slide 8</vt:lpstr>
      <vt:lpstr>Slide 9</vt:lpstr>
      <vt:lpstr>Anyone of these graphs could have produced  f’(x) = 2x</vt:lpstr>
      <vt:lpstr>Basic Rules of Integration (pg. 390)</vt:lpstr>
      <vt:lpstr>Homework:</vt:lpstr>
      <vt:lpstr>Examples</vt:lpstr>
      <vt:lpstr>Slide 14</vt:lpstr>
      <vt:lpstr>Objectives</vt:lpstr>
      <vt:lpstr>Particular Solution vs. General Solution</vt:lpstr>
      <vt:lpstr>Slide 17</vt:lpstr>
    </vt:vector>
  </TitlesOfParts>
  <Company>East Sac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6.1  Antiderivatives and Indefinite Integration</dc:title>
  <dc:creator>egoddard</dc:creator>
  <cp:lastModifiedBy>egoddard</cp:lastModifiedBy>
  <cp:revision>7</cp:revision>
  <dcterms:created xsi:type="dcterms:W3CDTF">2011-12-07T03:18:20Z</dcterms:created>
  <dcterms:modified xsi:type="dcterms:W3CDTF">2012-01-03T19:38:24Z</dcterms:modified>
</cp:coreProperties>
</file>